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588" r:id="rId2"/>
    <p:sldId id="701" r:id="rId3"/>
    <p:sldId id="639" r:id="rId4"/>
    <p:sldId id="640" r:id="rId5"/>
    <p:sldId id="688" r:id="rId6"/>
    <p:sldId id="687" r:id="rId7"/>
    <p:sldId id="699" r:id="rId8"/>
    <p:sldId id="702" r:id="rId9"/>
    <p:sldId id="641" r:id="rId10"/>
    <p:sldId id="695" r:id="rId11"/>
    <p:sldId id="694" r:id="rId12"/>
    <p:sldId id="696" r:id="rId13"/>
    <p:sldId id="715" r:id="rId14"/>
    <p:sldId id="718" r:id="rId15"/>
    <p:sldId id="719" r:id="rId16"/>
    <p:sldId id="703" r:id="rId17"/>
    <p:sldId id="704" r:id="rId18"/>
    <p:sldId id="705" r:id="rId19"/>
    <p:sldId id="714" r:id="rId20"/>
    <p:sldId id="713" r:id="rId21"/>
    <p:sldId id="642" r:id="rId22"/>
    <p:sldId id="717" r:id="rId23"/>
    <p:sldId id="692" r:id="rId24"/>
    <p:sldId id="648" r:id="rId25"/>
    <p:sldId id="652" r:id="rId26"/>
    <p:sldId id="649" r:id="rId27"/>
    <p:sldId id="650" r:id="rId28"/>
    <p:sldId id="651" r:id="rId29"/>
    <p:sldId id="666" r:id="rId30"/>
    <p:sldId id="693" r:id="rId31"/>
    <p:sldId id="709" r:id="rId32"/>
    <p:sldId id="710" r:id="rId33"/>
    <p:sldId id="712" r:id="rId34"/>
    <p:sldId id="678" r:id="rId35"/>
    <p:sldId id="707" r:id="rId36"/>
    <p:sldId id="708" r:id="rId37"/>
    <p:sldId id="600" r:id="rId38"/>
  </p:sldIdLst>
  <p:sldSz cx="13004800" cy="97536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5pPr>
    <a:lvl6pPr marL="2286000" algn="l" defTabSz="9144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6pPr>
    <a:lvl7pPr marL="2743200" algn="l" defTabSz="9144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7pPr>
    <a:lvl8pPr marL="3200400" algn="l" defTabSz="9144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8pPr>
    <a:lvl9pPr marL="3657600" algn="l" defTabSz="9144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N W3" charset="-128"/>
        <a:cs typeface="+mn-cs"/>
        <a:sym typeface="American Typewriter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el Martens" initials="K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89B9"/>
    <a:srgbClr val="001236"/>
    <a:srgbClr val="BE311A"/>
    <a:srgbClr val="313018"/>
    <a:srgbClr val="00FFCC"/>
    <a:srgbClr val="FFFFFF"/>
    <a:srgbClr val="C1C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09" autoAdjust="0"/>
  </p:normalViewPr>
  <p:slideViewPr>
    <p:cSldViewPr snapToGrid="0">
      <p:cViewPr varScale="1">
        <p:scale>
          <a:sx n="70" d="100"/>
          <a:sy n="70" d="100"/>
        </p:scale>
        <p:origin x="1938" y="6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814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39606A1D-A88A-4D31-A664-44AF3D5FDA86}" type="datetime1">
              <a:rPr lang="nl-NL"/>
              <a:pPr/>
              <a:t>20-12-2017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92315543-34B2-436A-AE09-B0FF69D5BC6E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2127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A02E050-6290-4C5D-B18D-EDC5D7AAC7C8}" type="datetime1">
              <a:rPr lang="nl-NL"/>
              <a:pPr/>
              <a:t>20-12-2017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F05BB5D9-99B8-4F3A-8042-9835E0166C3C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4928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210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870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antwoord</a:t>
            </a:r>
            <a:r>
              <a:rPr lang="en-US" dirty="0"/>
              <a:t>: social exclusion </a:t>
            </a:r>
          </a:p>
          <a:p>
            <a:r>
              <a:rPr lang="en-US" dirty="0"/>
              <a:t>40% van </a:t>
            </a:r>
            <a:r>
              <a:rPr lang="en-US" dirty="0" err="1"/>
              <a:t>werkzoekenden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problemen</a:t>
            </a:r>
            <a:r>
              <a:rPr lang="en-US" dirty="0"/>
              <a:t> om </a:t>
            </a:r>
            <a:r>
              <a:rPr lang="en-US" dirty="0" err="1"/>
              <a:t>werk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vinden</a:t>
            </a:r>
            <a:r>
              <a:rPr lang="en-US" dirty="0"/>
              <a:t>, </a:t>
            </a:r>
            <a:r>
              <a:rPr lang="en-US" dirty="0" err="1"/>
              <a:t>mede</a:t>
            </a:r>
            <a:r>
              <a:rPr lang="en-US" dirty="0"/>
              <a:t> door </a:t>
            </a:r>
            <a:r>
              <a:rPr lang="en-US" dirty="0" err="1"/>
              <a:t>gebrek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Vervoer</a:t>
            </a:r>
          </a:p>
          <a:p>
            <a:r>
              <a:rPr lang="en-US" dirty="0"/>
              <a:t>30% van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zonder</a:t>
            </a:r>
            <a:r>
              <a:rPr lang="en-US" dirty="0"/>
              <a:t> auto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problemen</a:t>
            </a:r>
            <a:r>
              <a:rPr lang="en-US" dirty="0"/>
              <a:t> om </a:t>
            </a:r>
            <a:r>
              <a:rPr lang="en-US" dirty="0" err="1"/>
              <a:t>ziekenhuis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bereiken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265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37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102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04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443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368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0462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Want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verliezen</a:t>
            </a:r>
            <a:r>
              <a:rPr lang="en-US" dirty="0"/>
              <a:t> we twee </a:t>
            </a:r>
            <a:r>
              <a:rPr lang="en-US" dirty="0" err="1"/>
              <a:t>dingen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</a:t>
            </a:r>
            <a:r>
              <a:rPr lang="en-US" dirty="0" err="1"/>
              <a:t>oog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/>
              <a:t>De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het </a:t>
            </a:r>
            <a:r>
              <a:rPr lang="en-US" dirty="0" err="1"/>
              <a:t>vervoersysteem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adequate </a:t>
            </a:r>
            <a:r>
              <a:rPr lang="en-US" dirty="0" err="1"/>
              <a:t>oplossing</a:t>
            </a:r>
            <a:r>
              <a:rPr lang="en-US" dirty="0"/>
              <a:t> </a:t>
            </a:r>
            <a:r>
              <a:rPr lang="en-US" dirty="0" err="1"/>
              <a:t>biedt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om die </a:t>
            </a:r>
            <a:r>
              <a:rPr lang="en-US" dirty="0" err="1"/>
              <a:t>reden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verplaatsen</a:t>
            </a:r>
            <a:r>
              <a:rPr lang="en-US" dirty="0"/>
              <a:t> of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verplaatsen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die </a:t>
            </a:r>
            <a:r>
              <a:rPr lang="en-US" dirty="0" err="1">
                <a:sym typeface="Wingdings" panose="05000000000000000000" pitchFamily="2" charset="2"/>
              </a:rPr>
              <a:t>zien</a:t>
            </a:r>
            <a:r>
              <a:rPr lang="en-US" dirty="0">
                <a:sym typeface="Wingdings" panose="05000000000000000000" pitchFamily="2" charset="2"/>
              </a:rPr>
              <a:t> we </a:t>
            </a:r>
            <a:r>
              <a:rPr lang="en-US" dirty="0" err="1">
                <a:sym typeface="Wingdings" panose="05000000000000000000" pitchFamily="2" charset="2"/>
              </a:rPr>
              <a:t>niet</a:t>
            </a:r>
            <a:r>
              <a:rPr lang="en-US" dirty="0">
                <a:sym typeface="Wingdings" panose="05000000000000000000" pitchFamily="2" charset="2"/>
              </a:rPr>
              <a:t> in </a:t>
            </a:r>
            <a:r>
              <a:rPr lang="en-US" dirty="0" err="1">
                <a:sym typeface="Wingdings" panose="05000000000000000000" pitchFamily="2" charset="2"/>
              </a:rPr>
              <a:t>deze</a:t>
            </a:r>
            <a:r>
              <a:rPr lang="en-US" dirty="0">
                <a:sym typeface="Wingdings" panose="05000000000000000000" pitchFamily="2" charset="2"/>
              </a:rPr>
              <a:t> data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De </a:t>
            </a:r>
            <a:r>
              <a:rPr lang="en-US" dirty="0" err="1"/>
              <a:t>mensen</a:t>
            </a:r>
            <a:r>
              <a:rPr lang="en-US" dirty="0"/>
              <a:t> die </a:t>
            </a:r>
            <a:r>
              <a:rPr lang="en-US" dirty="0" err="1"/>
              <a:t>afhankelijk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van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weggebracht</a:t>
            </a:r>
            <a:r>
              <a:rPr lang="en-US" dirty="0"/>
              <a:t>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gezien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reguliere</a:t>
            </a:r>
            <a:r>
              <a:rPr lang="en-US" dirty="0"/>
              <a:t> </a:t>
            </a:r>
            <a:r>
              <a:rPr lang="en-US" dirty="0" err="1"/>
              <a:t>verplaatsing</a:t>
            </a:r>
            <a:r>
              <a:rPr lang="en-US" dirty="0"/>
              <a:t>. Het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echter</a:t>
            </a:r>
            <a:r>
              <a:rPr lang="en-US" dirty="0"/>
              <a:t> in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gevallen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gezien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het fallen van het </a:t>
            </a:r>
            <a:r>
              <a:rPr lang="en-US" dirty="0" err="1"/>
              <a:t>vsysteem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8369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63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7152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786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189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449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741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0665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509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2722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8A7B99-E8D4-4854-815D-FA7CC369172B}" type="slidenum">
              <a:rPr lang="en-US"/>
              <a:pPr/>
              <a:t>37</a:t>
            </a:fld>
            <a:endParaRPr lang="en-US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0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FEF2A-7443-415A-A1BD-5D429739AF78}" type="slidenum">
              <a:rPr lang="nl-NL"/>
              <a:pPr/>
              <a:t>3</a:t>
            </a:fld>
            <a:endParaRPr lang="nl-NL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74874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026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FEF2A-7443-415A-A1BD-5D429739AF78}" type="slidenum">
              <a:rPr lang="nl-NL"/>
              <a:pPr/>
              <a:t>5</a:t>
            </a:fld>
            <a:endParaRPr lang="nl-NL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1361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135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281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136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BB5D9-99B8-4F3A-8042-9835E0166C3C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08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800">
                <a:latin typeface="+mn-lt"/>
              </a:defRPr>
            </a:lvl1pPr>
            <a:lvl2pPr marL="0" indent="0">
              <a:buFont typeface="Lucida Grande"/>
              <a:buNone/>
              <a:defRPr sz="2500">
                <a:latin typeface="+mn-lt"/>
              </a:defRPr>
            </a:lvl2pPr>
            <a:lvl3pPr marL="0" indent="0">
              <a:buFont typeface="Lucida Grande"/>
              <a:buNone/>
              <a:defRPr sz="2500">
                <a:latin typeface="+mn-lt"/>
              </a:defRPr>
            </a:lvl3pPr>
            <a:lvl4pPr marL="0" indent="0">
              <a:buFont typeface="Lucida Grande"/>
              <a:buNone/>
              <a:defRPr sz="2500">
                <a:latin typeface="+mn-lt"/>
              </a:defRPr>
            </a:lvl4pPr>
            <a:lvl5pPr marL="0" indent="0">
              <a:buFont typeface="Lucida Grande"/>
              <a:buNone/>
              <a:defRPr sz="2500">
                <a:latin typeface="+mn-lt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7" name="Picture 6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1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500">
                <a:latin typeface="Arial"/>
                <a:cs typeface="Arial"/>
              </a:defRPr>
            </a:lvl1pPr>
            <a:lvl2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Picture 3" descr="RU - final balck and white logo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kolom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7" name="Picture 6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070100"/>
            <a:ext cx="11049000" cy="6007100"/>
          </a:xfrm>
        </p:spPr>
        <p:txBody>
          <a:bodyPr numCol="2"/>
          <a:lstStyle>
            <a:lvl1pPr>
              <a:defRPr sz="28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8" name="Picture 7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opsomming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00000" y="2070000"/>
            <a:ext cx="5328000" cy="6007100"/>
          </a:xfrm>
        </p:spPr>
        <p:txBody>
          <a:bodyPr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77200" y="2133600"/>
            <a:ext cx="5328000" cy="3679643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>
              <a:sym typeface="Kievit-Book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9" name="Picture 8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Tx/>
              <a:buChar char="•"/>
            </a:pPr>
            <a:endParaRPr lang="nl-NL" sz="2100">
              <a:solidFill>
                <a:srgbClr val="141313"/>
              </a:solidFill>
              <a:latin typeface="Arial" charset="0"/>
              <a:ea typeface="ＭＳ Ｐゴシック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2132012" y="806079"/>
            <a:ext cx="8789988" cy="6592042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>
                <a:ln w="25400">
                  <a:solidFill>
                    <a:schemeClr val="tx1"/>
                  </a:solidFill>
                </a:ln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9000" y="7543799"/>
            <a:ext cx="8763000" cy="533401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9" name="Picture 8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Tx/>
              <a:buChar char="•"/>
            </a:pPr>
            <a:endParaRPr lang="nl-NL" sz="2100">
              <a:solidFill>
                <a:srgbClr val="141313"/>
              </a:solidFill>
              <a:latin typeface="Arial" charset="0"/>
              <a:ea typeface="ＭＳ Ｐゴシック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3004800" cy="84600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8" name="Picture 7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6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Tx/>
              <a:buChar char="•"/>
            </a:pPr>
            <a:endParaRPr lang="nl-NL" sz="2100">
              <a:solidFill>
                <a:srgbClr val="141313"/>
              </a:solidFill>
              <a:latin typeface="Arial" charset="0"/>
              <a:ea typeface="ＭＳ Ｐゴシック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502400" cy="4248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4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02400" y="0"/>
            <a:ext cx="6502400" cy="4248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idx="11"/>
          </p:nvPr>
        </p:nvSpPr>
        <p:spPr>
          <a:xfrm>
            <a:off x="0" y="4240800"/>
            <a:ext cx="6502400" cy="4212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idx="12"/>
          </p:nvPr>
        </p:nvSpPr>
        <p:spPr>
          <a:xfrm>
            <a:off x="6502400" y="4240800"/>
            <a:ext cx="6502400" cy="4212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12" name="Picture 11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" name="Tijdelijke aanduiding voor afbeelding 2"/>
          <p:cNvSpPr>
            <a:spLocks noGrp="1" noChangeAspect="1"/>
          </p:cNvSpPr>
          <p:nvPr userDrawn="1"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/>
          <a:lstStyle/>
          <a:p>
            <a:pPr marL="342900" indent="-342900" eaLnBrk="0" hangingPunct="0">
              <a:buFontTx/>
              <a:buChar char="•"/>
            </a:pPr>
            <a:endParaRPr lang="nl-NL" sz="2100">
              <a:solidFill>
                <a:srgbClr val="141313"/>
              </a:solidFill>
              <a:latin typeface="Arial" charset="0"/>
              <a:ea typeface="ＭＳ Ｐゴシック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1676400"/>
            <a:ext cx="13003200" cy="5727600"/>
          </a:xfrm>
          <a:solidFill>
            <a:schemeClr val="tx1"/>
          </a:solidFill>
          <a:ln w="25400">
            <a:noFill/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00113" y="990600"/>
            <a:ext cx="11049000" cy="609600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9000" y="7543799"/>
            <a:ext cx="8763000" cy="533401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10" name="Picture 9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&lt;b&gt;Technion Logo&lt;/b&gt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5" name="Picture 4" descr="RU - final balck and white logo.bmp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990600"/>
            <a:ext cx="11049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>
              <a:sym typeface="Kievit-Book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070100"/>
            <a:ext cx="11049000" cy="600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>
              <a:sym typeface="Kievit-Book" charset="0"/>
            </a:endParaRPr>
          </a:p>
        </p:txBody>
      </p:sp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8483600"/>
            <a:ext cx="1300321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nl-NL">
              <a:cs typeface="ヒラギノ明朝 ProN W3" charset="-128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8483600"/>
            <a:ext cx="13003213" cy="0"/>
          </a:xfrm>
          <a:prstGeom prst="line">
            <a:avLst/>
          </a:prstGeom>
          <a:noFill/>
          <a:ln w="25400" cap="flat">
            <a:solidFill>
              <a:srgbClr val="BE31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nl-NL">
              <a:cs typeface="ヒラギノ明朝 ProN W3" charset="-128"/>
            </a:endParaRPr>
          </a:p>
        </p:txBody>
      </p:sp>
      <p:pic>
        <p:nvPicPr>
          <p:cNvPr id="6150" name="Afbeelding 10" descr="RU_E_A4_CMYK.eps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826500" y="8802688"/>
            <a:ext cx="367347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 userDrawn="1"/>
        </p:nvSpPr>
        <p:spPr bwMode="auto">
          <a:xfrm>
            <a:off x="8618706" y="8618706"/>
            <a:ext cx="4386094" cy="113489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10" name="Picture 9" descr="&lt;b&gt;Technion Logo&lt;/b&gt;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008186" y="8683718"/>
            <a:ext cx="1143836" cy="901441"/>
          </a:xfrm>
          <a:prstGeom prst="rect">
            <a:avLst/>
          </a:prstGeom>
          <a:noFill/>
        </p:spPr>
      </p:pic>
      <p:pic>
        <p:nvPicPr>
          <p:cNvPr id="11" name="Picture 10" descr="RU - final balck and white logo.bmp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387394" y="8715942"/>
            <a:ext cx="4751137" cy="845154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4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3" r:id="rId10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C0"/>
          </a:solidFill>
          <a:latin typeface="Arial"/>
          <a:ea typeface="ＭＳ Ｐゴシック" charset="-128"/>
          <a:cs typeface="Arial"/>
          <a:sym typeface="Kievit-Book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800">
          <a:solidFill>
            <a:srgbClr val="141313"/>
          </a:solidFill>
          <a:latin typeface="Arial"/>
          <a:ea typeface="ＭＳ Ｐゴシック" charset="-128"/>
          <a:cs typeface="Arial"/>
          <a:sym typeface="Kievit-Book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b&gt;Technion Logo&lt;/b&g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186" y="8691882"/>
            <a:ext cx="1143836" cy="90144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0" y="8499016"/>
            <a:ext cx="13004800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8470232" y="8719027"/>
            <a:ext cx="4534568" cy="1042737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Titel 3"/>
          <p:cNvSpPr txBox="1">
            <a:spLocks/>
          </p:cNvSpPr>
          <p:nvPr/>
        </p:nvSpPr>
        <p:spPr bwMode="auto">
          <a:xfrm>
            <a:off x="900113" y="1692275"/>
            <a:ext cx="11430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BE311A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  <a:sym typeface="Kievit-Book" charset="0"/>
              </a:rPr>
              <a:t>Measuring the fairness of transport systems</a:t>
            </a:r>
            <a:endParaRPr kumimoji="0" lang="nl-NL" sz="3400" b="1" i="0" u="none" strike="noStrike" kern="0" cap="none" spc="0" normalizeH="0" baseline="0" noProof="0" dirty="0">
              <a:ln>
                <a:noFill/>
              </a:ln>
              <a:solidFill>
                <a:srgbClr val="BE311A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  <a:sym typeface="Kievit-Book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89B9"/>
          </a:soli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0" name="Titel 3"/>
          <p:cNvSpPr txBox="1">
            <a:spLocks/>
          </p:cNvSpPr>
          <p:nvPr/>
        </p:nvSpPr>
        <p:spPr bwMode="auto">
          <a:xfrm>
            <a:off x="1052513" y="1844675"/>
            <a:ext cx="11430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5000" b="1" kern="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  <a:sym typeface="Kievit-Book" charset="0"/>
              </a:rPr>
              <a:t>Mobiliteit, bereikbaarheid </a:t>
            </a:r>
            <a:r>
              <a:rPr lang="nl-NL" sz="5000" b="1" kern="0" dirty="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  <a:sym typeface="Kievit-Book" charset="0"/>
              </a:rPr>
              <a:t>en rechtvaardigheid</a:t>
            </a:r>
            <a:endParaRPr kumimoji="0" lang="nl-NL" sz="50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  <a:sym typeface="Kievit-Book" charset="0"/>
            </a:endParaRPr>
          </a:p>
        </p:txBody>
      </p:sp>
      <p:sp>
        <p:nvSpPr>
          <p:cNvPr id="11" name="Tijdelijke aanduiding voor inhoud 4"/>
          <p:cNvSpPr>
            <a:spLocks noGrp="1"/>
          </p:cNvSpPr>
          <p:nvPr>
            <p:ph idx="1"/>
          </p:nvPr>
        </p:nvSpPr>
        <p:spPr>
          <a:xfrm>
            <a:off x="900113" y="4119303"/>
            <a:ext cx="11430000" cy="3989981"/>
          </a:xfrm>
        </p:spPr>
        <p:txBody>
          <a:bodyPr/>
          <a:lstStyle/>
          <a:p>
            <a:endParaRPr lang="nl-NL" sz="4000" b="1" dirty="0">
              <a:solidFill>
                <a:schemeClr val="tx1"/>
              </a:solidFill>
              <a:latin typeface="Arial" charset="0"/>
            </a:endParaRPr>
          </a:p>
          <a:p>
            <a:pPr>
              <a:buNone/>
            </a:pPr>
            <a:r>
              <a:rPr lang="nl-NL" sz="3800" b="1" dirty="0">
                <a:solidFill>
                  <a:schemeClr val="tx1"/>
                </a:solidFill>
                <a:latin typeface="Arial" charset="0"/>
              </a:rPr>
              <a:t>Karel Martens</a:t>
            </a:r>
          </a:p>
          <a:p>
            <a:endParaRPr lang="nl-NL" sz="4000" b="1" dirty="0">
              <a:solidFill>
                <a:schemeClr val="tx1"/>
              </a:solidFill>
              <a:latin typeface="Arial" charset="0"/>
            </a:endParaRPr>
          </a:p>
          <a:p>
            <a:pPr>
              <a:buNone/>
            </a:pPr>
            <a:endParaRPr lang="nl-NL" sz="4000" dirty="0">
              <a:solidFill>
                <a:schemeClr val="tx1"/>
              </a:solidFill>
              <a:latin typeface="Arial" charset="0"/>
            </a:endParaRPr>
          </a:p>
          <a:p>
            <a:pPr>
              <a:buNone/>
            </a:pPr>
            <a:r>
              <a:rPr lang="nl-NL" sz="3400" dirty="0">
                <a:solidFill>
                  <a:schemeClr val="tx1"/>
                </a:solidFill>
                <a:latin typeface="Arial" charset="0"/>
              </a:rPr>
              <a:t>Radboud Universiteit (NL)</a:t>
            </a:r>
          </a:p>
          <a:p>
            <a:pPr>
              <a:buNone/>
            </a:pPr>
            <a:r>
              <a:rPr lang="nl-NL" sz="3400" dirty="0">
                <a:solidFill>
                  <a:schemeClr val="tx1"/>
                </a:solidFill>
                <a:latin typeface="Arial" charset="0"/>
              </a:rPr>
              <a:t>Technion – Israel Institute of </a:t>
            </a:r>
            <a:r>
              <a:rPr lang="nl-NL" sz="3400" dirty="0" err="1">
                <a:solidFill>
                  <a:schemeClr val="tx1"/>
                </a:solidFill>
                <a:latin typeface="Arial" charset="0"/>
              </a:rPr>
              <a:t>Technology</a:t>
            </a:r>
            <a:r>
              <a:rPr lang="nl-NL" sz="3400" dirty="0">
                <a:solidFill>
                  <a:schemeClr val="tx1"/>
                </a:solidFill>
                <a:latin typeface="Arial" charset="0"/>
              </a:rPr>
              <a:t> (IL)</a:t>
            </a:r>
          </a:p>
          <a:p>
            <a:endParaRPr lang="nl-NL" sz="4000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-4581" y="8651416"/>
            <a:ext cx="13004800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3730" name="Picture 2" descr="Afbeeldingsresultaat voor technion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2" y="8664093"/>
            <a:ext cx="4471746" cy="1097671"/>
          </a:xfrm>
          <a:prstGeom prst="rect">
            <a:avLst/>
          </a:prstGeom>
          <a:noFill/>
        </p:spPr>
      </p:pic>
      <p:pic>
        <p:nvPicPr>
          <p:cNvPr id="13" name="Picture 12" descr="RU - final balck and white logo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048" y="8658388"/>
            <a:ext cx="6168494" cy="10972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4451684" y="8670901"/>
            <a:ext cx="2454442" cy="106984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2578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Optie 1: sociale uitsluiting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88059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218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D34FE8-42DD-4231-8A7E-E3686F784347}"/>
              </a:ext>
            </a:extLst>
          </p:cNvPr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xmlns="" id="{DE009A8E-5591-4A5F-B65C-D9A916DFF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036"/>
            <a:ext cx="13004800" cy="183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684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26EF66-9A11-4821-967C-DF8FB2177B3C}"/>
              </a:ext>
            </a:extLst>
          </p:cNvPr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D4BACC3F-626D-4B7F-ABB8-666E6862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4" t="35081" r="36729" b="7320"/>
          <a:stretch>
            <a:fillRect/>
          </a:stretch>
        </p:blipFill>
        <p:spPr bwMode="auto">
          <a:xfrm>
            <a:off x="1828800" y="645287"/>
            <a:ext cx="9315450" cy="1281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AC9A6A-FA45-4F35-9C09-70ECD1F399EE}"/>
              </a:ext>
            </a:extLst>
          </p:cNvPr>
          <p:cNvSpPr/>
          <p:nvPr/>
        </p:nvSpPr>
        <p:spPr bwMode="auto">
          <a:xfrm>
            <a:off x="29940" y="8507186"/>
            <a:ext cx="13004800" cy="139881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5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74DD56-1CB2-4498-9AB6-C23E68414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651"/>
            <a:ext cx="13123487" cy="10087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5A5915-1997-465B-AE43-7E784664B8EF}"/>
              </a:ext>
            </a:extLst>
          </p:cNvPr>
          <p:cNvSpPr txBox="1"/>
          <p:nvPr/>
        </p:nvSpPr>
        <p:spPr>
          <a:xfrm>
            <a:off x="1052623" y="893134"/>
            <a:ext cx="112564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chemeClr val="bg1"/>
                </a:solidFill>
                <a:latin typeface="+mj-lt"/>
              </a:rPr>
              <a:t>Vervoersarmoede</a:t>
            </a:r>
            <a:r>
              <a:rPr lang="en-US" sz="5000" b="1" dirty="0">
                <a:solidFill>
                  <a:schemeClr val="bg1"/>
                </a:solidFill>
                <a:latin typeface="+mj-lt"/>
              </a:rPr>
              <a:t> in Rotterdam-Zuid</a:t>
            </a:r>
            <a:endParaRPr lang="aa-ET" sz="5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1326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Nadruk op lapmiddelen</a:t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>
                <a:solidFill>
                  <a:schemeClr val="tx1"/>
                </a:solidFill>
              </a:rPr>
              <a:t>Negeren van de oorzaken </a:t>
            </a:r>
            <a:br>
              <a:rPr lang="nl-NL" sz="5000" i="1" dirty="0">
                <a:solidFill>
                  <a:schemeClr val="tx1"/>
                </a:solidFill>
              </a:rPr>
            </a:br>
            <a:r>
              <a:rPr lang="nl-NL" sz="5000" i="1" dirty="0">
                <a:solidFill>
                  <a:schemeClr val="tx1"/>
                </a:solidFill>
              </a:rPr>
              <a:t>van het probleem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88059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3692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Nadruk op lapmiddelen</a:t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>Negeren van de oorzaken </a:t>
            </a:r>
            <a:br>
              <a:rPr lang="nl-NL" sz="5000" i="1" dirty="0"/>
            </a:br>
            <a:r>
              <a:rPr lang="nl-NL" sz="5000" i="1" dirty="0"/>
              <a:t>van het probleem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88059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2642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Optie 2: vergelijken van groepen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88059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2756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Wie wordt goed bediend </a:t>
            </a:r>
            <a:br>
              <a:rPr lang="nl-NL" sz="5000" i="1" dirty="0"/>
            </a:br>
            <a:r>
              <a:rPr lang="nl-NL" sz="5000" i="1" dirty="0"/>
              <a:t>door het vervoersysteem?</a:t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>
                <a:solidFill>
                  <a:schemeClr val="tx1"/>
                </a:solidFill>
              </a:rPr>
              <a:t>En wie niet?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88059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1587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Wie wordt goed bediend </a:t>
            </a:r>
            <a:br>
              <a:rPr lang="nl-NL" sz="5000" i="1" dirty="0"/>
            </a:br>
            <a:r>
              <a:rPr lang="nl-NL" sz="5000" i="1" dirty="0"/>
              <a:t>door het vervoersysteem?</a:t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>En wie niet?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604101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4200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Hoe kunnen we dat beoordelen?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604101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0430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534" y="1"/>
            <a:ext cx="6458241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47415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u="sng" dirty="0"/>
              <a:t>Niet</a:t>
            </a:r>
            <a:r>
              <a:rPr lang="nl-NL" sz="5000" i="1" dirty="0"/>
              <a:t> </a:t>
            </a:r>
            <a:br>
              <a:rPr lang="nl-NL" sz="5000" i="1" dirty="0"/>
            </a:br>
            <a:r>
              <a:rPr lang="nl-NL" sz="5000" i="1" dirty="0"/>
              <a:t>door een analyse </a:t>
            </a:r>
            <a:br>
              <a:rPr lang="nl-NL" sz="5000" i="1" dirty="0"/>
            </a:br>
            <a:r>
              <a:rPr lang="nl-NL" sz="5000" i="1" dirty="0"/>
              <a:t>van de huidige verplaatsingen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604101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1895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0113" y="1207167"/>
            <a:ext cx="11049000" cy="4476750"/>
          </a:xfrm>
        </p:spPr>
        <p:txBody>
          <a:bodyPr/>
          <a:lstStyle/>
          <a:p>
            <a:pPr algn="ctr"/>
            <a:r>
              <a:rPr lang="nl-NL" sz="6000" i="1" dirty="0"/>
              <a:t/>
            </a:r>
            <a:br>
              <a:rPr lang="nl-NL" sz="6000" i="1" dirty="0"/>
            </a:br>
            <a:r>
              <a:rPr lang="nl-NL" sz="6000" i="1" dirty="0"/>
              <a:t/>
            </a:r>
            <a:br>
              <a:rPr lang="nl-NL" sz="6000" i="1" dirty="0"/>
            </a:br>
            <a:r>
              <a:rPr lang="nl-NL" sz="6000" i="1" dirty="0"/>
              <a:t>Dat vereist het meten van </a:t>
            </a:r>
            <a:r>
              <a:rPr lang="nl-NL" sz="6000" i="1" u="sng" dirty="0"/>
              <a:t>bereikbaarheid</a:t>
            </a:r>
            <a:endParaRPr lang="nl-NL" sz="6000" i="1" u="sng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D20D5E-7B21-4010-822E-20CF1280D8BD}"/>
              </a:ext>
            </a:extLst>
          </p:cNvPr>
          <p:cNvSpPr/>
          <p:nvPr/>
        </p:nvSpPr>
        <p:spPr bwMode="auto">
          <a:xfrm>
            <a:off x="0" y="7604101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257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0113" y="1207166"/>
            <a:ext cx="11049000" cy="5225531"/>
          </a:xfrm>
        </p:spPr>
        <p:txBody>
          <a:bodyPr/>
          <a:lstStyle/>
          <a:p>
            <a:pPr algn="ctr"/>
            <a:r>
              <a:rPr lang="nl-NL" sz="6000" i="1" dirty="0"/>
              <a:t/>
            </a:r>
            <a:br>
              <a:rPr lang="nl-NL" sz="6000" i="1" dirty="0"/>
            </a:br>
            <a:r>
              <a:rPr lang="nl-NL" sz="6000" i="1" dirty="0"/>
              <a:t>Bereikbaarheid:</a:t>
            </a:r>
            <a:br>
              <a:rPr lang="nl-NL" sz="6000" i="1" dirty="0"/>
            </a:br>
            <a:r>
              <a:rPr lang="nl-NL" sz="6000" i="1" dirty="0"/>
              <a:t/>
            </a:r>
            <a:br>
              <a:rPr lang="nl-NL" sz="6000" i="1" dirty="0"/>
            </a:br>
            <a:r>
              <a:rPr lang="nl-NL" sz="6000" i="1" dirty="0"/>
              <a:t>Wat kun je binnen bepaalde tijd, geld en moeite bereiken?</a:t>
            </a:r>
            <a:endParaRPr lang="nl-NL" sz="6000" i="1" u="sng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D20D5E-7B21-4010-822E-20CF1280D8BD}"/>
              </a:ext>
            </a:extLst>
          </p:cNvPr>
          <p:cNvSpPr/>
          <p:nvPr/>
        </p:nvSpPr>
        <p:spPr bwMode="auto">
          <a:xfrm>
            <a:off x="0" y="7604101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63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0820" y="2465614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>Voorbeeld Amsterdam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63567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56036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8" y="24063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1"/>
            <a:ext cx="745958" cy="52457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90342" y="8999622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Potentiele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5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641746" y="4238268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0555562" y="6617368"/>
            <a:ext cx="770021" cy="16844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CC700D6-6F0E-4885-A9B9-0A8D8A472C38}"/>
              </a:ext>
            </a:extLst>
          </p:cNvPr>
          <p:cNvSpPr/>
          <p:nvPr/>
        </p:nvSpPr>
        <p:spPr bwMode="auto">
          <a:xfrm>
            <a:off x="2081893" y="8172450"/>
            <a:ext cx="8375764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a-ET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" y="24063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1"/>
            <a:ext cx="745958" cy="52457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5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847347" y="505326"/>
            <a:ext cx="0" cy="806115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0539663" y="6954253"/>
            <a:ext cx="890337" cy="144378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981BCEB-4CBB-4F96-ABF6-C32424F77D61}"/>
              </a:ext>
            </a:extLst>
          </p:cNvPr>
          <p:cNvSpPr/>
          <p:nvPr/>
        </p:nvSpPr>
        <p:spPr bwMode="auto">
          <a:xfrm>
            <a:off x="890342" y="8999622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Potentiele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235EEF-CC12-45B0-9063-415780D14C73}"/>
              </a:ext>
            </a:extLst>
          </p:cNvPr>
          <p:cNvSpPr txBox="1"/>
          <p:nvPr/>
        </p:nvSpPr>
        <p:spPr>
          <a:xfrm rot="16200000">
            <a:off x="-2641746" y="4238268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" y="24063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1"/>
            <a:ext cx="745958" cy="52457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5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18725453">
            <a:off x="6348050" y="1709200"/>
            <a:ext cx="4565672" cy="2066687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539663" y="6954253"/>
            <a:ext cx="890337" cy="144378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B4C2F2-0161-4E2D-AA2E-65E4CDE06210}"/>
              </a:ext>
            </a:extLst>
          </p:cNvPr>
          <p:cNvSpPr/>
          <p:nvPr/>
        </p:nvSpPr>
        <p:spPr bwMode="auto">
          <a:xfrm>
            <a:off x="890342" y="8999622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Potentiele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382E37-74A2-46C8-8673-E225C5F8A3D8}"/>
              </a:ext>
            </a:extLst>
          </p:cNvPr>
          <p:cNvSpPr txBox="1"/>
          <p:nvPr/>
        </p:nvSpPr>
        <p:spPr>
          <a:xfrm rot="16200000">
            <a:off x="-2641746" y="4238268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" y="24063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1"/>
            <a:ext cx="745958" cy="52457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5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19108636">
            <a:off x="3989576" y="4404787"/>
            <a:ext cx="3749832" cy="1998862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539663" y="6954253"/>
            <a:ext cx="890337" cy="144378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B3255BF-1784-4163-914E-089F90E9D360}"/>
              </a:ext>
            </a:extLst>
          </p:cNvPr>
          <p:cNvSpPr/>
          <p:nvPr/>
        </p:nvSpPr>
        <p:spPr bwMode="auto">
          <a:xfrm>
            <a:off x="890342" y="8999622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Potentiele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0DB32F-8D15-4C1D-98B8-106060774B4E}"/>
              </a:ext>
            </a:extLst>
          </p:cNvPr>
          <p:cNvSpPr txBox="1"/>
          <p:nvPr/>
        </p:nvSpPr>
        <p:spPr>
          <a:xfrm rot="16200000">
            <a:off x="-2641746" y="4238268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" y="24063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1"/>
            <a:ext cx="745958" cy="52457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5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19108636">
            <a:off x="3989576" y="4404787"/>
            <a:ext cx="3749832" cy="1998862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475749" y="7315200"/>
            <a:ext cx="1973180" cy="1203158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539663" y="6954253"/>
            <a:ext cx="890337" cy="144378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CF5E9E8-5006-4202-A52B-27C001E8E324}"/>
              </a:ext>
            </a:extLst>
          </p:cNvPr>
          <p:cNvSpPr/>
          <p:nvPr/>
        </p:nvSpPr>
        <p:spPr bwMode="auto">
          <a:xfrm>
            <a:off x="890342" y="8999622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Potentiele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02BCCE-E21B-48BF-A2D1-86171CA02CAE}"/>
              </a:ext>
            </a:extLst>
          </p:cNvPr>
          <p:cNvSpPr txBox="1"/>
          <p:nvPr/>
        </p:nvSpPr>
        <p:spPr>
          <a:xfrm rot="16200000">
            <a:off x="-2641746" y="4238268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" y="24063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1"/>
            <a:ext cx="745958" cy="52457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5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539663" y="6954253"/>
            <a:ext cx="890337" cy="144378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4857F0-17E1-4179-A8E5-FC08DCCBD9B3}"/>
              </a:ext>
            </a:extLst>
          </p:cNvPr>
          <p:cNvSpPr/>
          <p:nvPr/>
        </p:nvSpPr>
        <p:spPr bwMode="auto">
          <a:xfrm>
            <a:off x="890342" y="9007786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Potentiele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50695" y="6593304"/>
            <a:ext cx="1973180" cy="2430379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931692-EE6A-4EA7-93FF-152B4F7317F7}"/>
              </a:ext>
            </a:extLst>
          </p:cNvPr>
          <p:cNvSpPr txBox="1"/>
          <p:nvPr/>
        </p:nvSpPr>
        <p:spPr>
          <a:xfrm rot="16200000">
            <a:off x="-2641746" y="4246432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71280" cy="652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 descr="http://upload.wikimedia.org/wikipedia/commons/2/29/San_Francisco_Market_Street_between_4th_and_5th_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2087" y="4893785"/>
            <a:ext cx="7485593" cy="5614195"/>
          </a:xfrm>
          <a:prstGeom prst="rect">
            <a:avLst/>
          </a:prstGeom>
          <a:noFill/>
        </p:spPr>
      </p:pic>
      <p:pic>
        <p:nvPicPr>
          <p:cNvPr id="61442" name="Picture 2" descr="http://plywoodpeople.com/wp-content/uploads/2012/07/Schoo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97280" y="5287754"/>
            <a:ext cx="6853195" cy="4683016"/>
          </a:xfrm>
          <a:prstGeom prst="rect">
            <a:avLst/>
          </a:prstGeom>
          <a:noFill/>
        </p:spPr>
      </p:pic>
      <p:pic>
        <p:nvPicPr>
          <p:cNvPr id="13" name="Picture 2" descr="http://joeoreilly.ie/wp-content/uploads/2010/10/Hospital_room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0720" y="-246888"/>
            <a:ext cx="7406640" cy="5554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>Wat is adequaat?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02736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" y="24063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1"/>
            <a:ext cx="745958" cy="52457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5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539663" y="6954253"/>
            <a:ext cx="890337" cy="144378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4857F0-17E1-4179-A8E5-FC08DCCBD9B3}"/>
              </a:ext>
            </a:extLst>
          </p:cNvPr>
          <p:cNvSpPr/>
          <p:nvPr/>
        </p:nvSpPr>
        <p:spPr bwMode="auto">
          <a:xfrm>
            <a:off x="890342" y="9007786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Potentiele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50695" y="6593304"/>
            <a:ext cx="1973180" cy="2430379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931692-EE6A-4EA7-93FF-152B4F7317F7}"/>
              </a:ext>
            </a:extLst>
          </p:cNvPr>
          <p:cNvSpPr txBox="1"/>
          <p:nvPr/>
        </p:nvSpPr>
        <p:spPr>
          <a:xfrm rot="16200000">
            <a:off x="-2641746" y="4246432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272E1C2-D0CD-40C2-BE24-9ED9BD7322A1}"/>
              </a:ext>
            </a:extLst>
          </p:cNvPr>
          <p:cNvSpPr/>
          <p:nvPr/>
        </p:nvSpPr>
        <p:spPr bwMode="auto">
          <a:xfrm rot="19108636">
            <a:off x="3989576" y="4404787"/>
            <a:ext cx="3749832" cy="1998862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9FE1D6-AFFD-4800-8997-4B827D8D2FF6}"/>
              </a:ext>
            </a:extLst>
          </p:cNvPr>
          <p:cNvCxnSpPr/>
          <p:nvPr/>
        </p:nvCxnSpPr>
        <p:spPr bwMode="auto">
          <a:xfrm flipH="1">
            <a:off x="3626071" y="5360277"/>
            <a:ext cx="2238702" cy="261707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EAFA144-198B-446B-9607-E01BD924896D}"/>
              </a:ext>
            </a:extLst>
          </p:cNvPr>
          <p:cNvSpPr/>
          <p:nvPr/>
        </p:nvSpPr>
        <p:spPr bwMode="auto">
          <a:xfrm>
            <a:off x="2261506" y="918357"/>
            <a:ext cx="5176159" cy="1715778"/>
          </a:xfrm>
          <a:prstGeom prst="ellipse">
            <a:avLst/>
          </a:prstGeom>
          <a:solidFill>
            <a:schemeClr val="tx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+mn-lt"/>
              </a:rPr>
              <a:t>Verschillen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in de spits</a:t>
            </a:r>
            <a:endParaRPr lang="aa-ET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8537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" y="24063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1"/>
            <a:ext cx="745958" cy="52457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5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539663" y="6954253"/>
            <a:ext cx="890337" cy="144378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4857F0-17E1-4179-A8E5-FC08DCCBD9B3}"/>
              </a:ext>
            </a:extLst>
          </p:cNvPr>
          <p:cNvSpPr/>
          <p:nvPr/>
        </p:nvSpPr>
        <p:spPr bwMode="auto">
          <a:xfrm>
            <a:off x="890342" y="9007786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Potentiële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50695" y="6593304"/>
            <a:ext cx="1973180" cy="2430379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931692-EE6A-4EA7-93FF-152B4F7317F7}"/>
              </a:ext>
            </a:extLst>
          </p:cNvPr>
          <p:cNvSpPr txBox="1"/>
          <p:nvPr/>
        </p:nvSpPr>
        <p:spPr>
          <a:xfrm rot="16200000">
            <a:off x="-2641746" y="4246432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EAFA144-198B-446B-9607-E01BD924896D}"/>
              </a:ext>
            </a:extLst>
          </p:cNvPr>
          <p:cNvSpPr/>
          <p:nvPr/>
        </p:nvSpPr>
        <p:spPr bwMode="auto">
          <a:xfrm>
            <a:off x="2081898" y="640770"/>
            <a:ext cx="5669262" cy="1715778"/>
          </a:xfrm>
          <a:prstGeom prst="ellipse">
            <a:avLst/>
          </a:prstGeom>
          <a:solidFill>
            <a:schemeClr val="tx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+mn-lt"/>
              </a:rPr>
              <a:t>Verschillen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70C0"/>
                </a:solidFill>
                <a:latin typeface="+mn-lt"/>
              </a:rPr>
              <a:t>buiten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de spits</a:t>
            </a:r>
            <a:endParaRPr lang="aa-E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8E7BB4F-4D51-42F1-AAFF-E7D58DF65E96}"/>
              </a:ext>
            </a:extLst>
          </p:cNvPr>
          <p:cNvSpPr/>
          <p:nvPr/>
        </p:nvSpPr>
        <p:spPr bwMode="auto">
          <a:xfrm rot="18725453">
            <a:off x="6348050" y="1709200"/>
            <a:ext cx="4565672" cy="2066687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CEB90DE-6ABE-478B-BE9A-7B1C6C408857}"/>
              </a:ext>
            </a:extLst>
          </p:cNvPr>
          <p:cNvCxnSpPr/>
          <p:nvPr/>
        </p:nvCxnSpPr>
        <p:spPr bwMode="auto">
          <a:xfrm flipH="1">
            <a:off x="3626069" y="3153105"/>
            <a:ext cx="4729654" cy="4824249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6548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-2 POMA 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" y="24067"/>
            <a:ext cx="21329769" cy="9629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2141624"/>
            <a:ext cx="745958" cy="524576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rtlCol="0" anchor="t" anchorCtr="0" compatLnSpc="1">
            <a:prstTxWarp prst="textNoShape">
              <a:avLst/>
            </a:prstTxWarp>
          </a:bodyPr>
          <a:lstStyle/>
          <a:p>
            <a:pPr algn="ctr" defTabSz="914260"/>
            <a:endParaRPr lang="en-US" dirty="0">
              <a:cs typeface="ヒラギノ明朝 ProN W3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659979" y="3392909"/>
            <a:ext cx="1540042" cy="21416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rtlCol="0" anchor="t" anchorCtr="0" compatLnSpc="1">
            <a:prstTxWarp prst="textNoShape">
              <a:avLst/>
            </a:prstTxWarp>
          </a:bodyPr>
          <a:lstStyle/>
          <a:p>
            <a:pPr algn="ctr" defTabSz="914260"/>
            <a:endParaRPr lang="en-US" dirty="0">
              <a:cs typeface="ヒラギノ明朝 ProN W3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539665" y="6954254"/>
            <a:ext cx="890337" cy="144378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rtlCol="0" anchor="t" anchorCtr="0" compatLnSpc="1">
            <a:prstTxWarp prst="textNoShape">
              <a:avLst/>
            </a:prstTxWarp>
          </a:bodyPr>
          <a:lstStyle/>
          <a:p>
            <a:pPr algn="ctr" defTabSz="914260"/>
            <a:endParaRPr lang="en-US" dirty="0">
              <a:cs typeface="ヒラギノ明朝 ProN W3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52863" y="481263"/>
            <a:ext cx="8590548" cy="810928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rtlCol="0" anchor="t" anchorCtr="0" compatLnSpc="1">
            <a:prstTxWarp prst="textNoShape">
              <a:avLst/>
            </a:prstTxWarp>
          </a:bodyPr>
          <a:lstStyle/>
          <a:p>
            <a:pPr algn="ctr" defTabSz="914260"/>
            <a:endParaRPr lang="en-US" dirty="0">
              <a:cs typeface="ヒラギノ明朝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 rot="5400000">
            <a:off x="2885092" y="6921065"/>
            <a:ext cx="1418896" cy="1891863"/>
          </a:xfrm>
          <a:prstGeom prst="ellipse">
            <a:avLst/>
          </a:prstGeom>
          <a:noFill/>
          <a:ln w="1270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rtlCol="0" anchor="t" anchorCtr="0" compatLnSpc="1">
            <a:prstTxWarp prst="textNoShape">
              <a:avLst/>
            </a:prstTxWarp>
          </a:bodyPr>
          <a:lstStyle/>
          <a:p>
            <a:pPr algn="ctr" defTabSz="914260"/>
            <a:endParaRPr lang="en-US" dirty="0">
              <a:cs typeface="ヒラギノ明朝 ProN W3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23415" y="2841171"/>
            <a:ext cx="6368902" cy="1888483"/>
            <a:chOff x="-7945821" y="3279227"/>
            <a:chExt cx="5013435" cy="1261241"/>
          </a:xfrm>
        </p:grpSpPr>
        <p:sp>
          <p:nvSpPr>
            <p:cNvPr id="19" name="Oval 18"/>
            <p:cNvSpPr/>
            <p:nvPr/>
          </p:nvSpPr>
          <p:spPr bwMode="auto">
            <a:xfrm>
              <a:off x="-7945821" y="3279227"/>
              <a:ext cx="5013435" cy="1261241"/>
            </a:xfrm>
            <a:prstGeom prst="ellipse">
              <a:avLst/>
            </a:prstGeom>
            <a:solidFill>
              <a:schemeClr val="tx1"/>
            </a:solidFill>
            <a:ln w="127000" cap="flat" cmpd="sng" algn="ctr">
              <a:solidFill>
                <a:srgbClr val="0089B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60" eaLnBrk="0" hangingPunct="0">
                <a:defRPr/>
              </a:pPr>
              <a:endParaRPr lang="en-US" dirty="0">
                <a:cs typeface="ヒラギノ明朝 ProN W3" charset="-128"/>
                <a:sym typeface="Kievit-Book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7758584" y="3410837"/>
              <a:ext cx="4635062" cy="819807"/>
            </a:xfrm>
            <a:prstGeom prst="rect">
              <a:avLst/>
            </a:prstGeom>
            <a:noFill/>
            <a:ln>
              <a:noFill/>
            </a:ln>
          </p:spPr>
          <p:txBody>
            <a:bodyPr lIns="91435" tIns="45718" rIns="91435" bIns="45718"/>
            <a:lstStyle/>
            <a:p>
              <a:pPr algn="ctr" defTabSz="914260" eaLnBrk="0" hangingPunct="0">
                <a:defRPr/>
              </a:pPr>
              <a:r>
                <a:rPr lang="en-US" sz="3800" b="1" kern="0" dirty="0" err="1">
                  <a:solidFill>
                    <a:srgbClr val="0070C0"/>
                  </a:solidFill>
                  <a:latin typeface="Arial"/>
                  <a:ea typeface="ＭＳ Ｐゴシック" charset="-128"/>
                  <a:cs typeface="Arial"/>
                  <a:sym typeface="Kievit-Book" charset="0"/>
                </a:rPr>
                <a:t>Gehele</a:t>
              </a:r>
              <a:r>
                <a:rPr lang="en-US" sz="3800" b="1" kern="0" dirty="0">
                  <a:solidFill>
                    <a:srgbClr val="0070C0"/>
                  </a:solidFill>
                  <a:latin typeface="Arial"/>
                  <a:ea typeface="ＭＳ Ｐゴシック" charset="-128"/>
                  <a:cs typeface="Arial"/>
                  <a:sym typeface="Kievit-Book" charset="0"/>
                </a:rPr>
                <a:t> </a:t>
              </a:r>
              <a:r>
                <a:rPr lang="en-US" sz="3800" b="1" kern="0" dirty="0" err="1">
                  <a:solidFill>
                    <a:srgbClr val="0070C0"/>
                  </a:solidFill>
                  <a:latin typeface="Arial"/>
                  <a:ea typeface="ＭＳ Ｐゴシック" charset="-128"/>
                  <a:cs typeface="Arial"/>
                  <a:sym typeface="Kievit-Book" charset="0"/>
                </a:rPr>
                <a:t>dag</a:t>
              </a:r>
              <a:endParaRPr lang="en-US" sz="3800" b="1" kern="0" dirty="0">
                <a:solidFill>
                  <a:srgbClr val="0070C0"/>
                </a:solidFill>
                <a:latin typeface="Arial"/>
                <a:ea typeface="ＭＳ Ｐゴシック" charset="-128"/>
                <a:cs typeface="Arial"/>
                <a:sym typeface="Kievit-Book" charset="0"/>
              </a:endParaRPr>
            </a:p>
            <a:p>
              <a:pPr algn="ctr" defTabSz="914260" eaLnBrk="0" hangingPunct="0">
                <a:defRPr/>
              </a:pPr>
              <a:r>
                <a:rPr lang="en-US" sz="3800" b="1" kern="0" dirty="0" err="1">
                  <a:solidFill>
                    <a:srgbClr val="0070C0"/>
                  </a:solidFill>
                  <a:latin typeface="Arial"/>
                  <a:ea typeface="ＭＳ Ｐゴシック" charset="-128"/>
                  <a:cs typeface="Arial"/>
                  <a:sym typeface="Kievit-Book" charset="0"/>
                </a:rPr>
                <a:t>Zeven</a:t>
              </a:r>
              <a:r>
                <a:rPr lang="en-US" sz="3800" b="1" kern="0" dirty="0">
                  <a:solidFill>
                    <a:srgbClr val="0070C0"/>
                  </a:solidFill>
                  <a:latin typeface="Arial"/>
                  <a:ea typeface="ＭＳ Ｐゴシック" charset="-128"/>
                  <a:cs typeface="Arial"/>
                  <a:sym typeface="Kievit-Book" charset="0"/>
                </a:rPr>
                <a:t> </a:t>
              </a:r>
              <a:r>
                <a:rPr lang="en-US" sz="3800" b="1" kern="0" dirty="0" err="1">
                  <a:solidFill>
                    <a:srgbClr val="0070C0"/>
                  </a:solidFill>
                  <a:latin typeface="Arial"/>
                  <a:ea typeface="ＭＳ Ｐゴシック" charset="-128"/>
                  <a:cs typeface="Arial"/>
                  <a:sym typeface="Kievit-Book" charset="0"/>
                </a:rPr>
                <a:t>dagen</a:t>
              </a:r>
              <a:r>
                <a:rPr lang="en-US" sz="3800" b="1" kern="0" dirty="0">
                  <a:solidFill>
                    <a:srgbClr val="0070C0"/>
                  </a:solidFill>
                  <a:latin typeface="Arial"/>
                  <a:ea typeface="ＭＳ Ｐゴシック" charset="-128"/>
                  <a:cs typeface="Arial"/>
                  <a:sym typeface="Kievit-Book" charset="0"/>
                </a:rPr>
                <a:t> per week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 bwMode="auto">
          <a:xfrm flipH="1">
            <a:off x="4067505" y="4792717"/>
            <a:ext cx="2554012" cy="2396359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21FF213-9CE3-4230-A34E-18BA5660B62B}"/>
              </a:ext>
            </a:extLst>
          </p:cNvPr>
          <p:cNvSpPr/>
          <p:nvPr/>
        </p:nvSpPr>
        <p:spPr bwMode="auto">
          <a:xfrm>
            <a:off x="890342" y="9007786"/>
            <a:ext cx="9914021" cy="53741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Index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voor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Potentiële</a:t>
            </a:r>
            <a:r>
              <a:rPr lang="en-US" b="1" dirty="0">
                <a:solidFill>
                  <a:schemeClr val="bg1"/>
                </a:solidFill>
                <a:latin typeface="+mn-lt"/>
                <a:cs typeface="ヒラギノ明朝 ProN W3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ヒラギノ明朝 ProN W3" charset="-128"/>
              </a:rPr>
              <a:t>Mobiliteit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57DD02-81C2-4280-8DFE-C734D607B9A4}"/>
              </a:ext>
            </a:extLst>
          </p:cNvPr>
          <p:cNvSpPr txBox="1"/>
          <p:nvPr/>
        </p:nvSpPr>
        <p:spPr>
          <a:xfrm rot="16200000">
            <a:off x="-2641746" y="4246432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+mn-lt"/>
              </a:rPr>
              <a:t>Index voor bereikbaarheid</a:t>
            </a:r>
          </a:p>
        </p:txBody>
      </p:sp>
    </p:spTree>
    <p:extLst>
      <p:ext uri="{BB962C8B-B14F-4D97-AF65-F5344CB8AC3E}">
        <p14:creationId xmlns:p14="http://schemas.microsoft.com/office/powerpoint/2010/main" val="3954905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800" dirty="0">
                <a:solidFill>
                  <a:srgbClr val="0070C0"/>
                </a:solidFill>
              </a:rPr>
              <a:t>Conclusies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3200" dirty="0"/>
          </a:p>
          <a:p>
            <a:r>
              <a:rPr lang="nl-NL" sz="3200" dirty="0"/>
              <a:t>Een onrechtvaardige overheid is onacceptabel</a:t>
            </a:r>
          </a:p>
          <a:p>
            <a:endParaRPr lang="nl-NL" sz="3200" dirty="0"/>
          </a:p>
          <a:p>
            <a:r>
              <a:rPr lang="nl-NL" sz="3200" dirty="0"/>
              <a:t>Mobiliteit en bereikbaarheid zijn een overheidstaak </a:t>
            </a:r>
          </a:p>
          <a:p>
            <a:endParaRPr lang="nl-NL" sz="3200" dirty="0"/>
          </a:p>
          <a:p>
            <a:r>
              <a:rPr lang="nl-NL" sz="3200" dirty="0"/>
              <a:t>Dus mobiliteitsbeleid MOET rechtvaardig zijn</a:t>
            </a:r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702525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>Mijn oproep:</a:t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>
                <a:solidFill>
                  <a:schemeClr val="tx1"/>
                </a:solidFill>
              </a:rPr>
              <a:t>Laat overheden aantonen dat hun mobiliteitsbeleid rechtvaardigheid is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1022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>Mijn oproep:</a:t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>Laat overheden analyseren of hun mobiliteitsbeleid als geheel </a:t>
            </a:r>
            <a:br>
              <a:rPr lang="nl-NL" sz="5000" i="1" dirty="0"/>
            </a:br>
            <a:r>
              <a:rPr lang="nl-NL" sz="5000" i="1" dirty="0"/>
              <a:t>rechtvaardigheid is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8949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9253" y="938925"/>
            <a:ext cx="11532729" cy="695878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4300" b="1" dirty="0"/>
          </a:p>
          <a:p>
            <a:pPr algn="ctr">
              <a:buFont typeface="Wingdings" pitchFamily="2" charset="2"/>
              <a:buNone/>
            </a:pPr>
            <a:endParaRPr lang="en-US" sz="5700" b="1" dirty="0">
              <a:solidFill>
                <a:srgbClr val="C0000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5700" b="1" dirty="0" err="1">
                <a:solidFill>
                  <a:srgbClr val="0070C0"/>
                </a:solidFill>
              </a:rPr>
              <a:t>Vragen</a:t>
            </a:r>
            <a:r>
              <a:rPr lang="en-US" sz="5700" b="1" dirty="0">
                <a:solidFill>
                  <a:srgbClr val="0070C0"/>
                </a:solidFill>
              </a:rPr>
              <a:t>?</a:t>
            </a:r>
          </a:p>
          <a:p>
            <a:pPr algn="ctr">
              <a:buFont typeface="Wingdings" pitchFamily="2" charset="2"/>
              <a:buNone/>
            </a:pPr>
            <a:endParaRPr lang="en-US" dirty="0"/>
          </a:p>
          <a:p>
            <a:pPr algn="ctr">
              <a:buFont typeface="Wingdings" pitchFamily="2" charset="2"/>
              <a:buNone/>
            </a:pPr>
            <a:endParaRPr lang="en-US" dirty="0"/>
          </a:p>
          <a:p>
            <a:pPr algn="ctr">
              <a:buFont typeface="Wingdings" pitchFamily="2" charset="2"/>
              <a:buNone/>
            </a:pPr>
            <a:endParaRPr lang="en-US" dirty="0"/>
          </a:p>
          <a:p>
            <a:pPr algn="ctr">
              <a:buFont typeface="Wingdings" pitchFamily="2" charset="2"/>
              <a:buNone/>
            </a:pPr>
            <a:endParaRPr lang="en-US" dirty="0"/>
          </a:p>
          <a:p>
            <a:pPr algn="ctr">
              <a:buFont typeface="Wingdings" pitchFamily="2" charset="2"/>
              <a:buNone/>
            </a:pPr>
            <a:endParaRPr lang="en-US" dirty="0"/>
          </a:p>
          <a:p>
            <a:pPr algn="ctr">
              <a:buFont typeface="Wingdings" pitchFamily="2" charset="2"/>
              <a:buNone/>
            </a:pPr>
            <a:r>
              <a:rPr lang="en-US" sz="3400" b="1" dirty="0"/>
              <a:t>Karel Martens</a:t>
            </a:r>
          </a:p>
          <a:p>
            <a:pPr algn="ctr">
              <a:buFont typeface="Wingdings" pitchFamily="2" charset="2"/>
              <a:buNone/>
            </a:pPr>
            <a:endParaRPr lang="en-US" sz="3400" b="1" dirty="0"/>
          </a:p>
          <a:p>
            <a:pPr algn="ctr">
              <a:buFont typeface="Wingdings" pitchFamily="2" charset="2"/>
              <a:buNone/>
            </a:pPr>
            <a:r>
              <a:rPr lang="en-US" sz="3000" dirty="0"/>
              <a:t>Radboud University</a:t>
            </a:r>
          </a:p>
          <a:p>
            <a:pPr algn="ctr">
              <a:buFont typeface="Wingdings" pitchFamily="2" charset="2"/>
              <a:buNone/>
            </a:pPr>
            <a:r>
              <a:rPr lang="en-US" sz="3000" dirty="0"/>
              <a:t>Technion - Israel Institute of Technology</a:t>
            </a:r>
            <a:r>
              <a:rPr lang="en-US" sz="3000" b="1" dirty="0"/>
              <a:t> </a:t>
            </a:r>
          </a:p>
          <a:p>
            <a:pPr algn="ctr">
              <a:buFont typeface="Wingdings" pitchFamily="2" charset="2"/>
              <a:buNone/>
            </a:pPr>
            <a:endParaRPr lang="en-US" sz="2800" dirty="0"/>
          </a:p>
          <a:p>
            <a:pPr algn="ctr">
              <a:buFont typeface="Wingdings" pitchFamily="2" charset="2"/>
              <a:buNone/>
            </a:pPr>
            <a:r>
              <a:rPr lang="en-US" sz="2800" dirty="0">
                <a:solidFill>
                  <a:srgbClr val="0070C0"/>
                </a:solidFill>
              </a:rPr>
              <a:t>kmartens@tx.technion.ac.il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8305800"/>
            <a:ext cx="13004800" cy="1447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(1)</a:t>
            </a:r>
            <a:br>
              <a:rPr lang="nl-NL" sz="5000" i="1" dirty="0"/>
            </a:br>
            <a:r>
              <a:rPr lang="nl-NL" sz="5000" i="1" dirty="0"/>
              <a:t>Het mobiliteitsbeleid moet rechtvaardig zijn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timeshighereducation.co.uk/Pictures/web/e/j/m/people-waiting-at-bus-sto_450.jpg">
            <a:extLst>
              <a:ext uri="{FF2B5EF4-FFF2-40B4-BE49-F238E27FC236}">
                <a16:creationId xmlns:a16="http://schemas.microsoft.com/office/drawing/2014/main" xmlns="" id="{FAE504CC-2080-4CF0-9741-449D801EF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08365" y="-106330"/>
            <a:ext cx="7958156" cy="528775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13DD81-96AD-4CA6-BC9F-6BF3EDEB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74" y="-81391"/>
            <a:ext cx="7082647" cy="5918666"/>
          </a:xfrm>
          <a:prstGeom prst="rect">
            <a:avLst/>
          </a:prstGeom>
        </p:spPr>
      </p:pic>
      <p:pic>
        <p:nvPicPr>
          <p:cNvPr id="12" name="Picture 2" descr="Afbeeldingsresultaat voor kinderen veilig oversteken in nederland">
            <a:extLst>
              <a:ext uri="{FF2B5EF4-FFF2-40B4-BE49-F238E27FC236}">
                <a16:creationId xmlns:a16="http://schemas.microsoft.com/office/drawing/2014/main" xmlns="" id="{35381113-467C-4A9D-8A2E-8A3374AA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9304" y="4838467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24B09F-61FB-48E1-9705-8B5663F0D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922" y="4837827"/>
            <a:ext cx="7650722" cy="58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5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57450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(2)</a:t>
            </a:r>
            <a:br>
              <a:rPr lang="nl-NL" sz="5000" i="1" dirty="0"/>
            </a:br>
            <a:r>
              <a:rPr lang="nl-NL" sz="5000" i="1" dirty="0"/>
              <a:t>Een rechtvaardig mobiliteitsbeleid bedient </a:t>
            </a:r>
            <a:r>
              <a:rPr lang="nl-NL" sz="5000" i="1" u="sng" dirty="0"/>
              <a:t>iedereen</a:t>
            </a:r>
            <a:r>
              <a:rPr lang="nl-NL" sz="5000" i="1" dirty="0"/>
              <a:t> adequaat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759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24794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Dus de vraag is:</a:t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>
                <a:solidFill>
                  <a:schemeClr val="tx1"/>
                </a:solidFill>
              </a:rPr>
              <a:t>Bedient het </a:t>
            </a:r>
            <a:br>
              <a:rPr lang="nl-NL" sz="5000" i="1" dirty="0">
                <a:solidFill>
                  <a:schemeClr val="tx1"/>
                </a:solidFill>
              </a:rPr>
            </a:br>
            <a:r>
              <a:rPr lang="nl-NL" sz="5000" i="1" dirty="0">
                <a:solidFill>
                  <a:schemeClr val="tx1"/>
                </a:solidFill>
              </a:rPr>
              <a:t>huidige vervoersysteem </a:t>
            </a:r>
            <a:br>
              <a:rPr lang="nl-NL" sz="5000" i="1" dirty="0">
                <a:solidFill>
                  <a:schemeClr val="tx1"/>
                </a:solidFill>
              </a:rPr>
            </a:br>
            <a:r>
              <a:rPr lang="nl-NL" sz="5000" i="1" u="sng" dirty="0">
                <a:solidFill>
                  <a:schemeClr val="tx1"/>
                </a:solidFill>
              </a:rPr>
              <a:t>iedereen</a:t>
            </a:r>
            <a:r>
              <a:rPr lang="nl-NL" sz="5000" i="1" dirty="0">
                <a:solidFill>
                  <a:schemeClr val="tx1"/>
                </a:solidFill>
              </a:rPr>
              <a:t> adequaat?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7996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0428" y="2424794"/>
            <a:ext cx="11430000" cy="4348375"/>
          </a:xfrm>
        </p:spPr>
        <p:txBody>
          <a:bodyPr/>
          <a:lstStyle/>
          <a:p>
            <a:pPr algn="ctr"/>
            <a:r>
              <a:rPr lang="nl-NL" sz="5000" i="1" dirty="0"/>
              <a:t>Dus de vraag is:</a:t>
            </a:r>
            <a:br>
              <a:rPr lang="nl-NL" sz="5000" i="1" dirty="0"/>
            </a:br>
            <a:r>
              <a:rPr lang="nl-NL" sz="5000" i="1" dirty="0"/>
              <a:t/>
            </a:r>
            <a:br>
              <a:rPr lang="nl-NL" sz="5000" i="1" dirty="0"/>
            </a:br>
            <a:r>
              <a:rPr lang="nl-NL" sz="5000" i="1" dirty="0"/>
              <a:t>Bedient het </a:t>
            </a:r>
            <a:br>
              <a:rPr lang="nl-NL" sz="5000" i="1" dirty="0"/>
            </a:br>
            <a:r>
              <a:rPr lang="nl-NL" sz="5000" i="1" dirty="0"/>
              <a:t>huidige mobiliteitsbeleid</a:t>
            </a:r>
            <a:br>
              <a:rPr lang="nl-NL" sz="5000" i="1" dirty="0"/>
            </a:br>
            <a:r>
              <a:rPr lang="nl-NL" sz="5000" i="1" u="sng" dirty="0"/>
              <a:t>iedereen</a:t>
            </a:r>
            <a:r>
              <a:rPr lang="nl-NL" sz="5000" i="1" dirty="0"/>
              <a:t> adequaat?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824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0113" y="1207167"/>
            <a:ext cx="11049000" cy="4476750"/>
          </a:xfrm>
        </p:spPr>
        <p:txBody>
          <a:bodyPr/>
          <a:lstStyle/>
          <a:p>
            <a:pPr algn="ctr"/>
            <a:r>
              <a:rPr lang="en-US" sz="6000" dirty="0"/>
              <a:t/>
            </a:r>
            <a:br>
              <a:rPr lang="en-US" sz="6000" dirty="0"/>
            </a:br>
            <a:r>
              <a:rPr lang="en-US" sz="6000" i="1" dirty="0"/>
              <a:t>Hoe </a:t>
            </a:r>
            <a:r>
              <a:rPr lang="en-US" sz="6000" i="1" dirty="0" err="1"/>
              <a:t>weten</a:t>
            </a:r>
            <a:r>
              <a:rPr lang="en-US" sz="6000" i="1" dirty="0"/>
              <a:t> we of </a:t>
            </a:r>
            <a:br>
              <a:rPr lang="en-US" sz="6000" i="1" dirty="0"/>
            </a:br>
            <a:r>
              <a:rPr lang="en-US" sz="6000" i="1" dirty="0" err="1"/>
              <a:t>dat</a:t>
            </a:r>
            <a:r>
              <a:rPr lang="en-US" sz="6000" i="1" dirty="0"/>
              <a:t> het </a:t>
            </a:r>
            <a:r>
              <a:rPr lang="en-US" sz="6000" i="1" dirty="0" err="1"/>
              <a:t>geval</a:t>
            </a:r>
            <a:r>
              <a:rPr lang="en-US" sz="6000" i="1" dirty="0"/>
              <a:t> is?</a:t>
            </a:r>
            <a:br>
              <a:rPr lang="en-US" sz="6000" i="1" dirty="0"/>
            </a:br>
            <a:r>
              <a:rPr lang="en-US" sz="6000" dirty="0"/>
              <a:t/>
            </a:r>
            <a:br>
              <a:rPr lang="en-US" sz="6000" dirty="0"/>
            </a:br>
            <a:r>
              <a:rPr lang="he-IL" sz="6000" i="1" dirty="0">
                <a:solidFill>
                  <a:schemeClr val="tx1"/>
                </a:solidFill>
              </a:rPr>
              <a:t> הקלות שבה אנשים יכולים</a:t>
            </a:r>
            <a:br>
              <a:rPr lang="he-IL" sz="6000" i="1" dirty="0">
                <a:solidFill>
                  <a:schemeClr val="tx1"/>
                </a:solidFill>
              </a:rPr>
            </a:br>
            <a:r>
              <a:rPr lang="he-IL" sz="6000" i="1" dirty="0">
                <a:solidFill>
                  <a:schemeClr val="tx1"/>
                </a:solidFill>
              </a:rPr>
              <a:t>להגיע ליעדים רבים</a:t>
            </a:r>
            <a:endParaRPr lang="en-US" sz="6000" i="1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0" y="8490852"/>
            <a:ext cx="1300480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19900A-6112-4E85-A042-8811F9A1F51D}"/>
              </a:ext>
            </a:extLst>
          </p:cNvPr>
          <p:cNvSpPr/>
          <p:nvPr/>
        </p:nvSpPr>
        <p:spPr bwMode="auto">
          <a:xfrm>
            <a:off x="0" y="7579895"/>
            <a:ext cx="13004800" cy="217370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25783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asis pagina">
  <a:themeElements>
    <a:clrScheme name="RU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3AAA1"/>
      </a:accent3>
      <a:accent4>
        <a:srgbClr val="DADADA"/>
      </a:accent4>
      <a:accent5>
        <a:srgbClr val="C6ABAB"/>
      </a:accent5>
      <a:accent6>
        <a:srgbClr val="8A2509"/>
      </a:accent6>
      <a:hlink>
        <a:srgbClr val="BE311A"/>
      </a:hlink>
      <a:folHlink>
        <a:srgbClr val="BE311A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lnDef>
  </a:objectDefaults>
  <a:extraClrSchemeLst>
    <a:extraClrScheme>
      <a:clrScheme name="Basis 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19572</TotalTime>
  <Pages>0</Pages>
  <Words>320</Words>
  <Characters>0</Characters>
  <Application>Microsoft Office PowerPoint</Application>
  <PresentationFormat>Aangepast</PresentationFormat>
  <Lines>0</Lines>
  <Paragraphs>106</Paragraphs>
  <Slides>37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7" baseType="lpstr">
      <vt:lpstr>ＭＳ Ｐゴシック</vt:lpstr>
      <vt:lpstr>American Typewriter</vt:lpstr>
      <vt:lpstr>Arial</vt:lpstr>
      <vt:lpstr>Calibri</vt:lpstr>
      <vt:lpstr>Kievit-Book</vt:lpstr>
      <vt:lpstr>Lucida Grande</vt:lpstr>
      <vt:lpstr>Wingdings</vt:lpstr>
      <vt:lpstr>ヒラギノ明朝 ProN W3</vt:lpstr>
      <vt:lpstr>ヒラギノ角ゴ ProN W3</vt:lpstr>
      <vt:lpstr>Basis pagina</vt:lpstr>
      <vt:lpstr>PowerPoint-presentatie</vt:lpstr>
      <vt:lpstr>PowerPoint-presentatie</vt:lpstr>
      <vt:lpstr>PowerPoint-presentatie</vt:lpstr>
      <vt:lpstr>(1) Het mobiliteitsbeleid moet rechtvaardig zijn</vt:lpstr>
      <vt:lpstr>PowerPoint-presentatie</vt:lpstr>
      <vt:lpstr>(2) Een rechtvaardig mobiliteitsbeleid bedient iedereen adequaat</vt:lpstr>
      <vt:lpstr>Dus de vraag is:  Bedient het  huidige vervoersysteem  iedereen adequaat?</vt:lpstr>
      <vt:lpstr>Dus de vraag is:  Bedient het  huidige mobiliteitsbeleid iedereen adequaat?</vt:lpstr>
      <vt:lpstr> Hoe weten we of  dat het geval is?   הקלות שבה אנשים יכולים להגיע ליעדים רבים</vt:lpstr>
      <vt:lpstr>Optie 1: sociale uitsluiting </vt:lpstr>
      <vt:lpstr>PowerPoint-presentatie</vt:lpstr>
      <vt:lpstr>PowerPoint-presentatie</vt:lpstr>
      <vt:lpstr>PowerPoint-presentatie</vt:lpstr>
      <vt:lpstr>Nadruk op lapmiddelen  Negeren van de oorzaken  van het probleem</vt:lpstr>
      <vt:lpstr>Nadruk op lapmiddelen  Negeren van de oorzaken  van het probleem</vt:lpstr>
      <vt:lpstr>Optie 2: vergelijken van groepen</vt:lpstr>
      <vt:lpstr>Wie wordt goed bediend  door het vervoersysteem?  En wie niet?</vt:lpstr>
      <vt:lpstr>Wie wordt goed bediend  door het vervoersysteem?  En wie niet?</vt:lpstr>
      <vt:lpstr>Hoe kunnen we dat beoordelen?</vt:lpstr>
      <vt:lpstr>Niet  door een analyse  van de huidige verplaatsingen</vt:lpstr>
      <vt:lpstr>  Dat vereist het meten van bereikbaarheid</vt:lpstr>
      <vt:lpstr> Bereikbaarheid:  Wat kun je binnen bepaalde tijd, geld en moeite bereiken?</vt:lpstr>
      <vt:lpstr>  Voorbeeld Amsterdam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Wat is adequaat?</vt:lpstr>
      <vt:lpstr>PowerPoint-presentatie</vt:lpstr>
      <vt:lpstr>PowerPoint-presentatie</vt:lpstr>
      <vt:lpstr>PowerPoint-presentatie</vt:lpstr>
      <vt:lpstr>Conclusies</vt:lpstr>
      <vt:lpstr> Mijn oproep:  Laat overheden aantonen dat hun mobiliteitsbeleid rechtvaardigheid is</vt:lpstr>
      <vt:lpstr> Mijn oproep:  Laat overheden analyseren of hun mobiliteitsbeleid als geheel  rechtvaardigheid is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Radboud University Nijmegen</dc:title>
  <dc:creator>Martens, C.J.C.M. (Karel)</dc:creator>
  <cp:lastModifiedBy>Wil</cp:lastModifiedBy>
  <cp:revision>524</cp:revision>
  <dcterms:created xsi:type="dcterms:W3CDTF">2010-10-05T13:34:04Z</dcterms:created>
  <dcterms:modified xsi:type="dcterms:W3CDTF">2017-12-20T07:56:09Z</dcterms:modified>
</cp:coreProperties>
</file>